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handoutMasterIdLst>
    <p:handoutMasterId r:id="rId14"/>
  </p:handoutMasterIdLst>
  <p:sldIdLst>
    <p:sldId id="256" r:id="rId5"/>
    <p:sldId id="257" r:id="rId6"/>
    <p:sldId id="258" r:id="rId7"/>
    <p:sldId id="259" r:id="rId8"/>
    <p:sldId id="260" r:id="rId9"/>
    <p:sldId id="261" r:id="rId10"/>
    <p:sldId id="262" r:id="rId11"/>
    <p:sldId id="263" r:id="rId12"/>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ECEEC0-B291-489B-8C5B-5ACFE96DB126}" v="2" dt="2021-11-03T14:38:14.395"/>
    <p1510:client id="{C4C404C5-4366-477E-922F-989BD0D3DD83}" v="4" dt="2021-03-13T01:02:30.9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m Yamamoto" userId="S::timy@nait.ca::9b474fda-1056-4567-b498-43d6bac555e3" providerId="AD" clId="Web-{C4C404C5-4366-477E-922F-989BD0D3DD83}"/>
    <pc:docChg chg="modSld">
      <pc:chgData name="Tim Yamamoto" userId="S::timy@nait.ca::9b474fda-1056-4567-b498-43d6bac555e3" providerId="AD" clId="Web-{C4C404C5-4366-477E-922F-989BD0D3DD83}" dt="2021-03-13T01:02:30.020" v="0" actId="20577"/>
      <pc:docMkLst>
        <pc:docMk/>
      </pc:docMkLst>
      <pc:sldChg chg="modSp">
        <pc:chgData name="Tim Yamamoto" userId="S::timy@nait.ca::9b474fda-1056-4567-b498-43d6bac555e3" providerId="AD" clId="Web-{C4C404C5-4366-477E-922F-989BD0D3DD83}" dt="2021-03-13T01:02:30.020" v="0" actId="20577"/>
        <pc:sldMkLst>
          <pc:docMk/>
          <pc:sldMk cId="0" sldId="256"/>
        </pc:sldMkLst>
        <pc:spChg chg="mod">
          <ac:chgData name="Tim Yamamoto" userId="S::timy@nait.ca::9b474fda-1056-4567-b498-43d6bac555e3" providerId="AD" clId="Web-{C4C404C5-4366-477E-922F-989BD0D3DD83}" dt="2021-03-13T01:02:30.020" v="0" actId="20577"/>
          <ac:spMkLst>
            <pc:docMk/>
            <pc:sldMk cId="0" sldId="256"/>
            <ac:spMk id="3" creationId="{00000000-0000-0000-0000-000000000000}"/>
          </ac:spMkLst>
        </pc:spChg>
      </pc:sldChg>
    </pc:docChg>
  </pc:docChgLst>
  <pc:docChgLst>
    <pc:chgData name="Tim Yamamoto" userId="S::timy@nait.ca::9b474fda-1056-4567-b498-43d6bac555e3" providerId="AD" clId="Web-{8AECEEC0-B291-489B-8C5B-5ACFE96DB126}"/>
    <pc:docChg chg="modSld">
      <pc:chgData name="Tim Yamamoto" userId="S::timy@nait.ca::9b474fda-1056-4567-b498-43d6bac555e3" providerId="AD" clId="Web-{8AECEEC0-B291-489B-8C5B-5ACFE96DB126}" dt="2021-11-03T14:38:12.286" v="0" actId="20577"/>
      <pc:docMkLst>
        <pc:docMk/>
      </pc:docMkLst>
      <pc:sldChg chg="modSp">
        <pc:chgData name="Tim Yamamoto" userId="S::timy@nait.ca::9b474fda-1056-4567-b498-43d6bac555e3" providerId="AD" clId="Web-{8AECEEC0-B291-489B-8C5B-5ACFE96DB126}" dt="2021-11-03T14:38:12.286" v="0" actId="20577"/>
        <pc:sldMkLst>
          <pc:docMk/>
          <pc:sldMk cId="0" sldId="258"/>
        </pc:sldMkLst>
        <pc:spChg chg="mod">
          <ac:chgData name="Tim Yamamoto" userId="S::timy@nait.ca::9b474fda-1056-4567-b498-43d6bac555e3" providerId="AD" clId="Web-{8AECEEC0-B291-489B-8C5B-5ACFE96DB126}" dt="2021-11-03T14:38:12.286" v="0" actId="20577"/>
          <ac:spMkLst>
            <pc:docMk/>
            <pc:sldMk cId="0" sldId="258"/>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97313" y="0"/>
            <a:ext cx="2982912" cy="465138"/>
          </a:xfrm>
          <a:prstGeom prst="rect">
            <a:avLst/>
          </a:prstGeom>
        </p:spPr>
        <p:txBody>
          <a:bodyPr vert="horz" lIns="91440" tIns="45720" rIns="91440" bIns="45720" rtlCol="0"/>
          <a:lstStyle>
            <a:lvl1pPr algn="r">
              <a:defRPr sz="1200"/>
            </a:lvl1pPr>
          </a:lstStyle>
          <a:p>
            <a:fld id="{3D00C727-A914-4DC5-B440-A0B165AEECF8}" type="datetimeFigureOut">
              <a:rPr lang="en-US" smtClean="0"/>
              <a:pPr/>
              <a:t>11/3/2021</a:t>
            </a:fld>
            <a:endParaRPr lang="en-CA"/>
          </a:p>
        </p:txBody>
      </p:sp>
      <p:sp>
        <p:nvSpPr>
          <p:cNvPr id="4" name="Footer Placeholder 3"/>
          <p:cNvSpPr>
            <a:spLocks noGrp="1"/>
          </p:cNvSpPr>
          <p:nvPr>
            <p:ph type="ftr" sz="quarter" idx="2"/>
          </p:nvPr>
        </p:nvSpPr>
        <p:spPr>
          <a:xfrm>
            <a:off x="0" y="8829675"/>
            <a:ext cx="2982913" cy="465138"/>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97313" y="8829675"/>
            <a:ext cx="2982912" cy="465138"/>
          </a:xfrm>
          <a:prstGeom prst="rect">
            <a:avLst/>
          </a:prstGeom>
        </p:spPr>
        <p:txBody>
          <a:bodyPr vert="horz" lIns="91440" tIns="45720" rIns="91440" bIns="45720" rtlCol="0" anchor="b"/>
          <a:lstStyle>
            <a:lvl1pPr algn="r">
              <a:defRPr sz="1200"/>
            </a:lvl1pPr>
          </a:lstStyle>
          <a:p>
            <a:fld id="{3EB85D42-5860-4F87-995F-6853D3847B9E}" type="slidenum">
              <a:rPr lang="en-CA" smtClean="0"/>
              <a:pPr/>
              <a:t>‹#›</a:t>
            </a:fld>
            <a:endParaRPr lang="en-CA"/>
          </a:p>
        </p:txBody>
      </p:sp>
    </p:spTree>
    <p:extLst>
      <p:ext uri="{BB962C8B-B14F-4D97-AF65-F5344CB8AC3E}">
        <p14:creationId xmlns:p14="http://schemas.microsoft.com/office/powerpoint/2010/main" val="7764830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97313" y="0"/>
            <a:ext cx="2982912" cy="465138"/>
          </a:xfrm>
          <a:prstGeom prst="rect">
            <a:avLst/>
          </a:prstGeom>
        </p:spPr>
        <p:txBody>
          <a:bodyPr vert="horz" lIns="91440" tIns="45720" rIns="91440" bIns="45720" rtlCol="0"/>
          <a:lstStyle>
            <a:lvl1pPr algn="r">
              <a:defRPr sz="1200"/>
            </a:lvl1pPr>
          </a:lstStyle>
          <a:p>
            <a:fld id="{578AE909-12FA-45A8-AEC4-F15FEDB929AB}" type="datetimeFigureOut">
              <a:rPr lang="en-US" smtClean="0"/>
              <a:pPr/>
              <a:t>11/3/2021</a:t>
            </a:fld>
            <a:endParaRPr lang="en-CA"/>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8975" y="4416425"/>
            <a:ext cx="5505450" cy="41830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675"/>
            <a:ext cx="2982913" cy="465138"/>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97313" y="8829675"/>
            <a:ext cx="2982912" cy="465138"/>
          </a:xfrm>
          <a:prstGeom prst="rect">
            <a:avLst/>
          </a:prstGeom>
        </p:spPr>
        <p:txBody>
          <a:bodyPr vert="horz" lIns="91440" tIns="45720" rIns="91440" bIns="45720" rtlCol="0" anchor="b"/>
          <a:lstStyle>
            <a:lvl1pPr algn="r">
              <a:defRPr sz="1200"/>
            </a:lvl1pPr>
          </a:lstStyle>
          <a:p>
            <a:fld id="{6822EAD4-787F-4E84-ABFF-659AD5D5F60F}" type="slidenum">
              <a:rPr lang="en-CA" smtClean="0"/>
              <a:pPr/>
              <a:t>‹#›</a:t>
            </a:fld>
            <a:endParaRPr lang="en-CA"/>
          </a:p>
        </p:txBody>
      </p:sp>
    </p:spTree>
    <p:extLst>
      <p:ext uri="{BB962C8B-B14F-4D97-AF65-F5344CB8AC3E}">
        <p14:creationId xmlns:p14="http://schemas.microsoft.com/office/powerpoint/2010/main" val="15410314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D4C766A4-EC5A-4C8C-8E19-1006D3FACF32}" type="datetime1">
              <a:rPr lang="en-US" smtClean="0"/>
              <a:pPr/>
              <a:t>11/3/2021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C2ABA6B-28A4-45A4-96FB-9A7045D3A2E5}"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63FD2B30-217E-484E-B799-EFB70E58D352}" type="datetime1">
              <a:rPr lang="en-US" smtClean="0"/>
              <a:pPr/>
              <a:t>11/3/2021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C2ABA6B-28A4-45A4-96FB-9A7045D3A2E5}"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CAE30535-3449-41B8-9071-80D053A25C47}" type="datetime1">
              <a:rPr lang="en-US" smtClean="0"/>
              <a:pPr/>
              <a:t>11/3/2021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C2ABA6B-28A4-45A4-96FB-9A7045D3A2E5}"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451F1760-1B80-44DF-BADE-EAB12487A47B}" type="datetime1">
              <a:rPr lang="en-US" smtClean="0"/>
              <a:pPr/>
              <a:t>11/3/2021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C2ABA6B-28A4-45A4-96FB-9A7045D3A2E5}"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E56E1C-AD7A-406D-81BA-4BDC7309EEE1}" type="datetime1">
              <a:rPr lang="en-US" smtClean="0"/>
              <a:pPr/>
              <a:t>11/3/2021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C2ABA6B-28A4-45A4-96FB-9A7045D3A2E5}"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4569946A-8C50-4EA8-B233-9C8A267E75AC}" type="datetime1">
              <a:rPr lang="en-US" smtClean="0"/>
              <a:pPr/>
              <a:t>11/3/2021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C2ABA6B-28A4-45A4-96FB-9A7045D3A2E5}"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C25F59D0-4CAC-4AE9-B92F-BBB10319C36D}" type="datetime1">
              <a:rPr lang="en-US" smtClean="0"/>
              <a:pPr/>
              <a:t>11/3/2021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1C2ABA6B-28A4-45A4-96FB-9A7045D3A2E5}"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5F592A3F-2C46-4300-8E43-83821BFACF3C}" type="datetime1">
              <a:rPr lang="en-US" smtClean="0"/>
              <a:pPr/>
              <a:t>11/3/2021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1C2ABA6B-28A4-45A4-96FB-9A7045D3A2E5}"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75E950-8FBB-4DFB-9E76-4A9A3AE52AE5}" type="datetime1">
              <a:rPr lang="en-US" smtClean="0"/>
              <a:pPr/>
              <a:t>11/3/2021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1C2ABA6B-28A4-45A4-96FB-9A7045D3A2E5}"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06A87A0-5E6D-41EC-9291-7A2EB7D6DA75}" type="datetime1">
              <a:rPr lang="en-US" smtClean="0"/>
              <a:pPr/>
              <a:t>11/3/2021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C2ABA6B-28A4-45A4-96FB-9A7045D3A2E5}"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C5D3682-C286-4D0F-BBEE-F1F2BED82083}" type="datetime1">
              <a:rPr lang="en-US" smtClean="0"/>
              <a:pPr/>
              <a:t>11/3/2021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C2ABA6B-28A4-45A4-96FB-9A7045D3A2E5}"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1CA213-A72F-4D1B-AFBE-5337A647553F}" type="datetime1">
              <a:rPr lang="en-US" smtClean="0"/>
              <a:pPr/>
              <a:t>11/3/2021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ABA6B-28A4-45A4-96FB-9A7045D3A2E5}"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tbs-sct.gc.ca/pol/doc-eng.aspx?id=12328"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a:t>Fundamentals of Security</a:t>
            </a:r>
          </a:p>
        </p:txBody>
      </p:sp>
      <p:sp>
        <p:nvSpPr>
          <p:cNvPr id="3" name="Subtitle 2"/>
          <p:cNvSpPr>
            <a:spLocks noGrp="1"/>
          </p:cNvSpPr>
          <p:nvPr>
            <p:ph type="subTitle" idx="1"/>
          </p:nvPr>
        </p:nvSpPr>
        <p:spPr/>
        <p:txBody>
          <a:bodyPr vert="horz" lIns="91440" tIns="45720" rIns="91440" bIns="45720" rtlCol="0" anchor="t">
            <a:normAutofit/>
          </a:bodyPr>
          <a:lstStyle/>
          <a:p>
            <a:r>
              <a:rPr lang="en-CA"/>
              <a:t>CCTM  180</a:t>
            </a:r>
          </a:p>
        </p:txBody>
      </p:sp>
      <p:sp>
        <p:nvSpPr>
          <p:cNvPr id="4" name="Slide Number Placeholder 3"/>
          <p:cNvSpPr>
            <a:spLocks noGrp="1"/>
          </p:cNvSpPr>
          <p:nvPr>
            <p:ph type="sldNum" sz="quarter" idx="12"/>
          </p:nvPr>
        </p:nvSpPr>
        <p:spPr/>
        <p:txBody>
          <a:bodyPr/>
          <a:lstStyle/>
          <a:p>
            <a:fld id="{1C2ABA6B-28A4-45A4-96FB-9A7045D3A2E5}" type="slidenum">
              <a:rPr lang="en-CA" smtClean="0"/>
              <a:pPr/>
              <a:t>1</a:t>
            </a:fld>
            <a:endParaRPr lang="en-CA"/>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Outline</a:t>
            </a:r>
          </a:p>
        </p:txBody>
      </p:sp>
      <p:sp>
        <p:nvSpPr>
          <p:cNvPr id="3" name="Content Placeholder 2"/>
          <p:cNvSpPr>
            <a:spLocks noGrp="1"/>
          </p:cNvSpPr>
          <p:nvPr>
            <p:ph idx="1"/>
          </p:nvPr>
        </p:nvSpPr>
        <p:spPr/>
        <p:txBody>
          <a:bodyPr/>
          <a:lstStyle/>
          <a:p>
            <a:r>
              <a:rPr lang="en-CA" sz="2400"/>
              <a:t>Security definition</a:t>
            </a:r>
          </a:p>
          <a:p>
            <a:r>
              <a:rPr lang="en-CA" sz="2400"/>
              <a:t>Information Security definition</a:t>
            </a:r>
          </a:p>
          <a:p>
            <a:r>
              <a:rPr lang="en-CA" sz="2400"/>
              <a:t>Three pillars of Information security</a:t>
            </a:r>
          </a:p>
          <a:p>
            <a:pPr lvl="1"/>
            <a:r>
              <a:rPr lang="en-CA" sz="2200"/>
              <a:t>Physical</a:t>
            </a:r>
          </a:p>
          <a:p>
            <a:pPr lvl="1"/>
            <a:r>
              <a:rPr lang="en-CA" sz="2200"/>
              <a:t>Operational</a:t>
            </a:r>
          </a:p>
          <a:p>
            <a:pPr lvl="1"/>
            <a:r>
              <a:rPr lang="en-CA" sz="2200"/>
              <a:t>Management</a:t>
            </a:r>
          </a:p>
          <a:p>
            <a:pPr marL="342900" lvl="1" indent="-342900">
              <a:buFont typeface="Arial" pitchFamily="34" charset="0"/>
              <a:buChar char="•"/>
            </a:pPr>
            <a:r>
              <a:rPr lang="en-CA" sz="2400"/>
              <a:t>Goals of Information Security</a:t>
            </a:r>
          </a:p>
          <a:p>
            <a:pPr lvl="1"/>
            <a:endParaRPr lang="en-CA" sz="2200"/>
          </a:p>
          <a:p>
            <a:pPr lvl="1"/>
            <a:endParaRPr lang="en-CA"/>
          </a:p>
          <a:p>
            <a:endParaRPr lang="en-CA"/>
          </a:p>
          <a:p>
            <a:endParaRPr lang="en-CA"/>
          </a:p>
        </p:txBody>
      </p:sp>
      <p:sp>
        <p:nvSpPr>
          <p:cNvPr id="4" name="Slide Number Placeholder 3"/>
          <p:cNvSpPr>
            <a:spLocks noGrp="1"/>
          </p:cNvSpPr>
          <p:nvPr>
            <p:ph type="sldNum" sz="quarter" idx="12"/>
          </p:nvPr>
        </p:nvSpPr>
        <p:spPr/>
        <p:txBody>
          <a:bodyPr/>
          <a:lstStyle/>
          <a:p>
            <a:fld id="{1C2ABA6B-28A4-45A4-96FB-9A7045D3A2E5}" type="slidenum">
              <a:rPr lang="en-CA" smtClean="0"/>
              <a:pPr/>
              <a:t>2</a:t>
            </a:fld>
            <a:endParaRPr lang="en-CA"/>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What is Security</a:t>
            </a:r>
          </a:p>
        </p:txBody>
      </p:sp>
      <p:sp>
        <p:nvSpPr>
          <p:cNvPr id="3" name="Content Placeholder 2"/>
          <p:cNvSpPr>
            <a:spLocks noGrp="1"/>
          </p:cNvSpPr>
          <p:nvPr>
            <p:ph idx="1"/>
          </p:nvPr>
        </p:nvSpPr>
        <p:spPr/>
        <p:txBody>
          <a:bodyPr vert="horz" lIns="91440" tIns="45720" rIns="91440" bIns="45720" rtlCol="0" anchor="t">
            <a:normAutofit lnSpcReduction="10000"/>
          </a:bodyPr>
          <a:lstStyle/>
          <a:p>
            <a:r>
              <a:rPr lang="en-CA" sz="2400"/>
              <a:t>Computer security is a very broad topic </a:t>
            </a:r>
          </a:p>
          <a:p>
            <a:r>
              <a:rPr lang="en-CA" sz="2400"/>
              <a:t>To differing stakeholders within an organization the meanings are different.</a:t>
            </a:r>
          </a:p>
          <a:p>
            <a:pPr lvl="1"/>
            <a:r>
              <a:rPr lang="en-CA" sz="2200" b="1"/>
              <a:t>Physical security </a:t>
            </a:r>
            <a:r>
              <a:rPr lang="en-CA" sz="2200"/>
              <a:t>of servers and workstations and protecting them from those who might try to steal them or from damage that might occur if the side of the building collapses? </a:t>
            </a:r>
          </a:p>
          <a:p>
            <a:pPr lvl="1"/>
            <a:r>
              <a:rPr lang="en-CA" sz="2200" b="1"/>
              <a:t>Data security </a:t>
            </a:r>
            <a:r>
              <a:rPr lang="en-CA" sz="2200"/>
              <a:t>protecting it from viruses and worms or from hackers and who have suddenly targeted your system and/or organization.  </a:t>
            </a:r>
          </a:p>
          <a:p>
            <a:pPr lvl="1"/>
            <a:r>
              <a:rPr lang="en-CA" sz="2200" b="1"/>
              <a:t>File restoration security </a:t>
            </a:r>
            <a:r>
              <a:rPr lang="en-CA" sz="2200"/>
              <a:t>may mean restoration  features if a user accidentally deletes them</a:t>
            </a:r>
            <a:r>
              <a:rPr lang="en-CA"/>
              <a:t>.</a:t>
            </a:r>
          </a:p>
          <a:p>
            <a:pPr marL="342900" lvl="1" indent="-342900">
              <a:buFont typeface="Arial" pitchFamily="34" charset="0"/>
              <a:buChar char="•"/>
            </a:pPr>
            <a:r>
              <a:rPr lang="en-CA" sz="2400"/>
              <a:t>It may be impossible to define a succinct definition because the topic area is so broad</a:t>
            </a:r>
          </a:p>
          <a:p>
            <a:pPr>
              <a:buNone/>
            </a:pPr>
            <a:endParaRPr lang="en-CA"/>
          </a:p>
        </p:txBody>
      </p:sp>
      <p:sp>
        <p:nvSpPr>
          <p:cNvPr id="4" name="Slide Number Placeholder 3"/>
          <p:cNvSpPr>
            <a:spLocks noGrp="1"/>
          </p:cNvSpPr>
          <p:nvPr>
            <p:ph type="sldNum" sz="quarter" idx="12"/>
          </p:nvPr>
        </p:nvSpPr>
        <p:spPr/>
        <p:txBody>
          <a:bodyPr/>
          <a:lstStyle/>
          <a:p>
            <a:fld id="{1C2ABA6B-28A4-45A4-96FB-9A7045D3A2E5}" type="slidenum">
              <a:rPr lang="en-CA" smtClean="0"/>
              <a:pPr/>
              <a:t>3</a:t>
            </a:fld>
            <a:endParaRPr lang="en-CA"/>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3428992" y="1714488"/>
            <a:ext cx="5176853" cy="3643338"/>
          </a:xfrm>
          <a:prstGeom prst="rect">
            <a:avLst/>
          </a:prstGeom>
          <a:noFill/>
          <a:ln w="9525">
            <a:noFill/>
            <a:miter lim="800000"/>
            <a:headEnd/>
            <a:tailEnd/>
          </a:ln>
        </p:spPr>
      </p:pic>
      <p:sp>
        <p:nvSpPr>
          <p:cNvPr id="2" name="Title 1"/>
          <p:cNvSpPr>
            <a:spLocks noGrp="1"/>
          </p:cNvSpPr>
          <p:nvPr>
            <p:ph type="title"/>
          </p:nvPr>
        </p:nvSpPr>
        <p:spPr/>
        <p:txBody>
          <a:bodyPr>
            <a:normAutofit fontScale="90000"/>
          </a:bodyPr>
          <a:lstStyle/>
          <a:p>
            <a:r>
              <a:rPr lang="en-CA"/>
              <a:t>Three Pillars of Information Security</a:t>
            </a:r>
          </a:p>
        </p:txBody>
      </p:sp>
      <p:sp>
        <p:nvSpPr>
          <p:cNvPr id="3" name="Content Placeholder 2"/>
          <p:cNvSpPr>
            <a:spLocks noGrp="1"/>
          </p:cNvSpPr>
          <p:nvPr>
            <p:ph idx="1"/>
          </p:nvPr>
        </p:nvSpPr>
        <p:spPr>
          <a:xfrm>
            <a:off x="457200" y="1600200"/>
            <a:ext cx="4043362" cy="4525963"/>
          </a:xfrm>
        </p:spPr>
        <p:txBody>
          <a:bodyPr/>
          <a:lstStyle/>
          <a:p>
            <a:r>
              <a:rPr lang="en-CA"/>
              <a:t>Information security covers wide array of activities in an organizations information </a:t>
            </a:r>
          </a:p>
          <a:p>
            <a:pPr lvl="1"/>
            <a:r>
              <a:rPr lang="en-CA"/>
              <a:t>Prevention of unauthorized data</a:t>
            </a:r>
          </a:p>
          <a:p>
            <a:pPr lvl="2"/>
            <a:r>
              <a:rPr lang="en-CA"/>
              <a:t>Access</a:t>
            </a:r>
          </a:p>
          <a:p>
            <a:pPr lvl="2"/>
            <a:r>
              <a:rPr lang="en-CA"/>
              <a:t>Modification</a:t>
            </a:r>
          </a:p>
          <a:p>
            <a:pPr lvl="2"/>
            <a:r>
              <a:rPr lang="en-CA"/>
              <a:t>Deletion</a:t>
            </a:r>
          </a:p>
        </p:txBody>
      </p:sp>
      <p:sp>
        <p:nvSpPr>
          <p:cNvPr id="5" name="Slide Number Placeholder 4"/>
          <p:cNvSpPr>
            <a:spLocks noGrp="1"/>
          </p:cNvSpPr>
          <p:nvPr>
            <p:ph type="sldNum" sz="quarter" idx="12"/>
          </p:nvPr>
        </p:nvSpPr>
        <p:spPr/>
        <p:txBody>
          <a:bodyPr/>
          <a:lstStyle/>
          <a:p>
            <a:fld id="{1C2ABA6B-28A4-45A4-96FB-9A7045D3A2E5}" type="slidenum">
              <a:rPr lang="en-CA" smtClean="0"/>
              <a:pPr/>
              <a:t>4</a:t>
            </a:fld>
            <a:endParaRPr lang="en-CA"/>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Physical Security</a:t>
            </a:r>
          </a:p>
        </p:txBody>
      </p:sp>
      <p:sp>
        <p:nvSpPr>
          <p:cNvPr id="3" name="Content Placeholder 2"/>
          <p:cNvSpPr>
            <a:spLocks noGrp="1"/>
          </p:cNvSpPr>
          <p:nvPr>
            <p:ph idx="1"/>
          </p:nvPr>
        </p:nvSpPr>
        <p:spPr/>
        <p:txBody>
          <a:bodyPr/>
          <a:lstStyle/>
          <a:p>
            <a:r>
              <a:rPr lang="en-CA" sz="2400"/>
              <a:t>Physical security, is the protection of hardware, software and data assets from physical access by unauthorized persons.</a:t>
            </a:r>
          </a:p>
          <a:p>
            <a:r>
              <a:rPr lang="en-CA" sz="2400"/>
              <a:t>Threats often present themselves as service technicians, janitors, customers, vendors, or even employees.</a:t>
            </a:r>
          </a:p>
          <a:p>
            <a:pPr lvl="1"/>
            <a:r>
              <a:rPr lang="en-CA" sz="2200"/>
              <a:t>Their motivation may be retribution for some perceived misgiving, a desire to steal your trade secrets to sell to a competitor as an act of vengeance, or just greed.</a:t>
            </a:r>
          </a:p>
          <a:p>
            <a:endParaRPr lang="en-CA"/>
          </a:p>
        </p:txBody>
      </p:sp>
      <p:sp>
        <p:nvSpPr>
          <p:cNvPr id="4" name="Slide Number Placeholder 3"/>
          <p:cNvSpPr>
            <a:spLocks noGrp="1"/>
          </p:cNvSpPr>
          <p:nvPr>
            <p:ph type="sldNum" sz="quarter" idx="12"/>
          </p:nvPr>
        </p:nvSpPr>
        <p:spPr/>
        <p:txBody>
          <a:bodyPr/>
          <a:lstStyle/>
          <a:p>
            <a:fld id="{1C2ABA6B-28A4-45A4-96FB-9A7045D3A2E5}" type="slidenum">
              <a:rPr lang="en-CA" smtClean="0"/>
              <a:pPr/>
              <a:t>5</a:t>
            </a:fld>
            <a:endParaRPr lang="en-CA"/>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Operation Security</a:t>
            </a:r>
          </a:p>
        </p:txBody>
      </p:sp>
      <p:sp>
        <p:nvSpPr>
          <p:cNvPr id="3" name="Content Placeholder 2"/>
          <p:cNvSpPr>
            <a:spLocks noGrp="1"/>
          </p:cNvSpPr>
          <p:nvPr>
            <p:ph idx="1"/>
          </p:nvPr>
        </p:nvSpPr>
        <p:spPr/>
        <p:txBody>
          <a:bodyPr/>
          <a:lstStyle/>
          <a:p>
            <a:r>
              <a:rPr lang="en-CA" sz="2400"/>
              <a:t>Operational security focuses on the process of  how a organization completes its information processes and the relationships to risk.</a:t>
            </a:r>
          </a:p>
          <a:p>
            <a:r>
              <a:rPr lang="en-CA" sz="2400"/>
              <a:t>Encompasses everything that isn’t related to design or physical security in your network. Instead of focusing on the physical components where the data is stored, such as the server, the focus is now on the topology and connections.</a:t>
            </a:r>
          </a:p>
          <a:p>
            <a:r>
              <a:rPr lang="en-CA" sz="2400">
                <a:hlinkClick r:id="rId2"/>
              </a:rPr>
              <a:t>http://www.tbs-sct.gc.ca/pol/doc-eng.aspx?id=12328</a:t>
            </a:r>
            <a:r>
              <a:rPr lang="en-CA" sz="2400"/>
              <a:t> </a:t>
            </a:r>
          </a:p>
          <a:p>
            <a:pPr lvl="1">
              <a:buNone/>
            </a:pPr>
            <a:r>
              <a:rPr lang="en-CA"/>
              <a:t> </a:t>
            </a:r>
          </a:p>
          <a:p>
            <a:endParaRPr lang="en-CA"/>
          </a:p>
        </p:txBody>
      </p:sp>
      <p:sp>
        <p:nvSpPr>
          <p:cNvPr id="4" name="Slide Number Placeholder 3"/>
          <p:cNvSpPr>
            <a:spLocks noGrp="1"/>
          </p:cNvSpPr>
          <p:nvPr>
            <p:ph type="sldNum" sz="quarter" idx="12"/>
          </p:nvPr>
        </p:nvSpPr>
        <p:spPr/>
        <p:txBody>
          <a:bodyPr/>
          <a:lstStyle/>
          <a:p>
            <a:fld id="{1C2ABA6B-28A4-45A4-96FB-9A7045D3A2E5}" type="slidenum">
              <a:rPr lang="en-CA" smtClean="0"/>
              <a:pPr/>
              <a:t>6</a:t>
            </a:fld>
            <a:endParaRPr lang="en-CA"/>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Management Security</a:t>
            </a:r>
          </a:p>
        </p:txBody>
      </p:sp>
      <p:sp>
        <p:nvSpPr>
          <p:cNvPr id="3" name="Content Placeholder 2"/>
          <p:cNvSpPr>
            <a:spLocks noGrp="1"/>
          </p:cNvSpPr>
          <p:nvPr>
            <p:ph idx="1"/>
          </p:nvPr>
        </p:nvSpPr>
        <p:spPr/>
        <p:txBody>
          <a:bodyPr>
            <a:normAutofit/>
          </a:bodyPr>
          <a:lstStyle/>
          <a:p>
            <a:r>
              <a:rPr lang="en-CA" sz="2400"/>
              <a:t>Management and policies provide the guidance, rules, and procedures for implementing a security environment. </a:t>
            </a:r>
          </a:p>
          <a:p>
            <a:r>
              <a:rPr lang="en-CA" sz="2400"/>
              <a:t>Policies, to be effective, must have the full and uncompromised support of the organization’s management team. </a:t>
            </a:r>
          </a:p>
          <a:p>
            <a:r>
              <a:rPr lang="en-CA" sz="2400"/>
              <a:t>Management directions can give security initiatives the teeth they need to be effective. In the absence of support, even the best policies will be doomed to failure.</a:t>
            </a:r>
          </a:p>
        </p:txBody>
      </p:sp>
      <p:sp>
        <p:nvSpPr>
          <p:cNvPr id="4" name="Slide Number Placeholder 3"/>
          <p:cNvSpPr>
            <a:spLocks noGrp="1"/>
          </p:cNvSpPr>
          <p:nvPr>
            <p:ph type="sldNum" sz="quarter" idx="12"/>
          </p:nvPr>
        </p:nvSpPr>
        <p:spPr/>
        <p:txBody>
          <a:bodyPr/>
          <a:lstStyle/>
          <a:p>
            <a:fld id="{1C2ABA6B-28A4-45A4-96FB-9A7045D3A2E5}" type="slidenum">
              <a:rPr lang="en-CA" smtClean="0"/>
              <a:pPr/>
              <a:t>7</a:t>
            </a:fld>
            <a:endParaRPr lang="en-CA"/>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a:t>Goals of Information Security</a:t>
            </a:r>
          </a:p>
        </p:txBody>
      </p:sp>
      <p:sp>
        <p:nvSpPr>
          <p:cNvPr id="3" name="Content Placeholder 2"/>
          <p:cNvSpPr>
            <a:spLocks noGrp="1"/>
          </p:cNvSpPr>
          <p:nvPr>
            <p:ph idx="1"/>
          </p:nvPr>
        </p:nvSpPr>
        <p:spPr/>
        <p:txBody>
          <a:bodyPr>
            <a:normAutofit/>
          </a:bodyPr>
          <a:lstStyle/>
          <a:p>
            <a:r>
              <a:rPr lang="en-CA" sz="2400" b="1"/>
              <a:t>Prevention</a:t>
            </a:r>
            <a:r>
              <a:rPr lang="en-CA" sz="2400"/>
              <a:t> refers to preventing computer or information violations from occurring; it is much easier to deal with violations before they occur than after.</a:t>
            </a:r>
          </a:p>
          <a:p>
            <a:r>
              <a:rPr lang="en-CA" sz="2400"/>
              <a:t> </a:t>
            </a:r>
            <a:r>
              <a:rPr lang="en-CA" sz="2400" b="1"/>
              <a:t>Detection</a:t>
            </a:r>
            <a:r>
              <a:rPr lang="en-CA" sz="2400"/>
              <a:t> refers to identifying events when they occur.</a:t>
            </a:r>
          </a:p>
          <a:p>
            <a:r>
              <a:rPr lang="en-CA" sz="2400"/>
              <a:t> </a:t>
            </a:r>
            <a:r>
              <a:rPr lang="en-CA" sz="2400" b="1"/>
              <a:t>Response</a:t>
            </a:r>
            <a:r>
              <a:rPr lang="en-CA" sz="2400"/>
              <a:t> refers to developing strategies and techniques to deal with an attack or loss.</a:t>
            </a:r>
          </a:p>
        </p:txBody>
      </p:sp>
      <p:sp>
        <p:nvSpPr>
          <p:cNvPr id="4" name="Slide Number Placeholder 3"/>
          <p:cNvSpPr>
            <a:spLocks noGrp="1"/>
          </p:cNvSpPr>
          <p:nvPr>
            <p:ph type="sldNum" sz="quarter" idx="12"/>
          </p:nvPr>
        </p:nvSpPr>
        <p:spPr/>
        <p:txBody>
          <a:bodyPr/>
          <a:lstStyle/>
          <a:p>
            <a:fld id="{1C2ABA6B-28A4-45A4-96FB-9A7045D3A2E5}" type="slidenum">
              <a:rPr lang="en-CA" smtClean="0"/>
              <a:pPr/>
              <a:t>8</a:t>
            </a:fld>
            <a:endParaRPr lang="en-CA"/>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5C6FDB13A95FE4399EB010B96FFD837" ma:contentTypeVersion="8" ma:contentTypeDescription="Create a new document." ma:contentTypeScope="" ma:versionID="fe1da58d90c200f9b423089df83b861a">
  <xsd:schema xmlns:xsd="http://www.w3.org/2001/XMLSchema" xmlns:xs="http://www.w3.org/2001/XMLSchema" xmlns:p="http://schemas.microsoft.com/office/2006/metadata/properties" xmlns:ns2="a985bf1d-d4b1-4fc0-afca-ae298fe38b3e" targetNamespace="http://schemas.microsoft.com/office/2006/metadata/properties" ma:root="true" ma:fieldsID="46d8696508a05ead21c0d9b97a35b3bb" ns2:_="">
    <xsd:import namespace="a985bf1d-d4b1-4fc0-afca-ae298fe38b3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85bf1d-d4b1-4fc0-afca-ae298fe38b3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486EF16-DAAC-4413-8074-BF8EB99A185F}">
  <ds:schemaRefs>
    <ds:schemaRef ds:uri="http://schemas.microsoft.com/sharepoint/v3/contenttype/forms"/>
  </ds:schemaRefs>
</ds:datastoreItem>
</file>

<file path=customXml/itemProps2.xml><?xml version="1.0" encoding="utf-8"?>
<ds:datastoreItem xmlns:ds="http://schemas.openxmlformats.org/officeDocument/2006/customXml" ds:itemID="{095A609B-342E-41C0-895B-CA0BC4637ECC}"/>
</file>

<file path=customXml/itemProps3.xml><?xml version="1.0" encoding="utf-8"?>
<ds:datastoreItem xmlns:ds="http://schemas.openxmlformats.org/officeDocument/2006/customXml" ds:itemID="{C5D649CE-F98C-420B-90A9-1E83BB3B90A2}">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On-screen Show (4:3)</PresentationFormat>
  <Slides>8</Slides>
  <Notes>0</Notes>
  <HiddenSlides>0</HiddenSlide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Fundamentals of Security</vt:lpstr>
      <vt:lpstr>Outline</vt:lpstr>
      <vt:lpstr>What is Security</vt:lpstr>
      <vt:lpstr>Three Pillars of Information Security</vt:lpstr>
      <vt:lpstr>Physical Security</vt:lpstr>
      <vt:lpstr>Operation Security</vt:lpstr>
      <vt:lpstr>Management Security</vt:lpstr>
      <vt:lpstr>Goals of Information Security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Security</dc:title>
  <dc:creator>tim</dc:creator>
  <cp:revision>1</cp:revision>
  <dcterms:created xsi:type="dcterms:W3CDTF">2010-05-31T21:31:27Z</dcterms:created>
  <dcterms:modified xsi:type="dcterms:W3CDTF">2021-11-03T14:38:58Z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0x01010075C6FDB13A95FE4399EB010B96FFD837</vt:lpwstr>
  </property>
</Properties>
</file>